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68" r:id="rId5"/>
    <p:sldId id="261" r:id="rId6"/>
    <p:sldId id="263" r:id="rId7"/>
    <p:sldId id="266" r:id="rId8"/>
    <p:sldId id="264" r:id="rId9"/>
    <p:sldId id="267" r:id="rId10"/>
    <p:sldId id="262" r:id="rId11"/>
    <p:sldId id="265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14A9E-0790-4CE2-87EF-6FEE850A03A0}" type="datetimeFigureOut">
              <a:rPr lang="hr-HR" smtClean="0"/>
              <a:pPr/>
              <a:t>8.10.2013.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F6313-CEA3-48A5-BD4A-2C20E198E78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Prvi slajd.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F6313-CEA3-48A5-BD4A-2C20E198E78C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0EDE-21C6-4F1E-8972-644279D97F14}" type="datetimeFigureOut">
              <a:rPr lang="hr-HR" smtClean="0"/>
              <a:pPr/>
              <a:t>8.10.2013.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7C50-77FB-4914-90D6-7450B655B96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0EDE-21C6-4F1E-8972-644279D97F14}" type="datetimeFigureOut">
              <a:rPr lang="hr-HR" smtClean="0"/>
              <a:pPr/>
              <a:t>8.10.2013.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7C50-77FB-4914-90D6-7450B655B96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0EDE-21C6-4F1E-8972-644279D97F14}" type="datetimeFigureOut">
              <a:rPr lang="hr-HR" smtClean="0"/>
              <a:pPr/>
              <a:t>8.10.2013.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7C50-77FB-4914-90D6-7450B655B96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0EDE-21C6-4F1E-8972-644279D97F14}" type="datetimeFigureOut">
              <a:rPr lang="hr-HR" smtClean="0"/>
              <a:pPr/>
              <a:t>8.10.2013.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7C50-77FB-4914-90D6-7450B655B96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0EDE-21C6-4F1E-8972-644279D97F14}" type="datetimeFigureOut">
              <a:rPr lang="hr-HR" smtClean="0"/>
              <a:pPr/>
              <a:t>8.10.2013.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7C50-77FB-4914-90D6-7450B655B96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0EDE-21C6-4F1E-8972-644279D97F14}" type="datetimeFigureOut">
              <a:rPr lang="hr-HR" smtClean="0"/>
              <a:pPr/>
              <a:t>8.10.2013.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7C50-77FB-4914-90D6-7450B655B96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0EDE-21C6-4F1E-8972-644279D97F14}" type="datetimeFigureOut">
              <a:rPr lang="hr-HR" smtClean="0"/>
              <a:pPr/>
              <a:t>8.10.2013.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7C50-77FB-4914-90D6-7450B655B96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0EDE-21C6-4F1E-8972-644279D97F14}" type="datetimeFigureOut">
              <a:rPr lang="hr-HR" smtClean="0"/>
              <a:pPr/>
              <a:t>8.10.2013.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7C50-77FB-4914-90D6-7450B655B96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0EDE-21C6-4F1E-8972-644279D97F14}" type="datetimeFigureOut">
              <a:rPr lang="hr-HR" smtClean="0"/>
              <a:pPr/>
              <a:t>8.10.2013.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7C50-77FB-4914-90D6-7450B655B96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0EDE-21C6-4F1E-8972-644279D97F14}" type="datetimeFigureOut">
              <a:rPr lang="hr-HR" smtClean="0"/>
              <a:pPr/>
              <a:t>8.10.2013.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7C50-77FB-4914-90D6-7450B655B96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0EDE-21C6-4F1E-8972-644279D97F14}" type="datetimeFigureOut">
              <a:rPr lang="hr-HR" smtClean="0"/>
              <a:pPr/>
              <a:t>8.10.2013.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B7C50-77FB-4914-90D6-7450B655B96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C0EDE-21C6-4F1E-8972-644279D97F14}" type="datetimeFigureOut">
              <a:rPr lang="hr-HR" smtClean="0"/>
              <a:pPr/>
              <a:t>8.10.2013.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B7C50-77FB-4914-90D6-7450B655B96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/>
          <a:lstStyle/>
          <a:p>
            <a:r>
              <a:rPr lang="hr-HR" b="1" dirty="0" smtClean="0"/>
              <a:t>Sustav zaštite kulturnih dobara u kriznim uvjetima</a:t>
            </a:r>
            <a:endParaRPr lang="hr-H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1800200"/>
          </a:xfrm>
        </p:spPr>
        <p:txBody>
          <a:bodyPr>
            <a:normAutofit/>
          </a:bodyPr>
          <a:lstStyle/>
          <a:p>
            <a:endParaRPr lang="hr-HR" sz="2200" dirty="0" smtClean="0"/>
          </a:p>
          <a:p>
            <a:r>
              <a:rPr lang="hr-HR" sz="2200" dirty="0" smtClean="0">
                <a:solidFill>
                  <a:schemeClr val="accent6">
                    <a:lumMod val="75000"/>
                  </a:schemeClr>
                </a:solidFill>
              </a:rPr>
              <a:t>Hrvatski restauratorski zavod</a:t>
            </a:r>
          </a:p>
          <a:p>
            <a:r>
              <a:rPr lang="hr-HR" sz="2200" dirty="0" smtClean="0">
                <a:solidFill>
                  <a:schemeClr val="accent6">
                    <a:lumMod val="75000"/>
                  </a:schemeClr>
                </a:solidFill>
              </a:rPr>
              <a:t>Društvo za zaštitu i razvoj baštine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1"/>
            <a:ext cx="8840042" cy="1309584"/>
            <a:chOff x="0" y="1"/>
            <a:chExt cx="8840042" cy="1309584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0" y="1"/>
              <a:ext cx="8172400" cy="119675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200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Konferencija o zaštiti kulturnih dobara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200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u kriznim uvjetima </a:t>
              </a:r>
              <a:r>
                <a:rPr kumimoji="0" lang="hr-HR" sz="220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– 8. listopada 2013., MUO</a:t>
              </a:r>
            </a:p>
          </p:txBody>
        </p:sp>
        <p:pic>
          <p:nvPicPr>
            <p:cNvPr id="9" name="Picture 3" descr="C:\Users\Saša\Desktop\MK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8424" y="116632"/>
              <a:ext cx="451618" cy="119295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hr-HR" b="1" dirty="0" smtClean="0"/>
              <a:t>Dokumentacija - genetski kôd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4D0C8"/>
              </a:clrFrom>
              <a:clrTo>
                <a:srgbClr val="D4D0C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25538"/>
            <a:ext cx="9144000" cy="5732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44823"/>
          </a:xfrm>
        </p:spPr>
        <p:txBody>
          <a:bodyPr/>
          <a:lstStyle/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r>
              <a:rPr lang="hr-HR" sz="5500" b="1" dirty="0" smtClean="0"/>
              <a:t>Hvala!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1"/>
            <a:ext cx="8840042" cy="1309584"/>
            <a:chOff x="0" y="1"/>
            <a:chExt cx="8840042" cy="1309584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0" y="1"/>
              <a:ext cx="8172400" cy="119675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200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Konferencija o zaštiti kulturnih dobara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200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u kriznim uvjetima </a:t>
              </a:r>
              <a:r>
                <a:rPr kumimoji="0" lang="hr-HR" sz="220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– 8. listopada 2013., MUO</a:t>
              </a:r>
            </a:p>
          </p:txBody>
        </p:sp>
        <p:pic>
          <p:nvPicPr>
            <p:cNvPr id="6" name="Picture 3" descr="C:\Users\Saša\Desktop\MK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8424" y="116632"/>
              <a:ext cx="451618" cy="119295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"/>
            <a:ext cx="8840042" cy="1309584"/>
            <a:chOff x="0" y="1"/>
            <a:chExt cx="8840042" cy="1309584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0" y="1"/>
              <a:ext cx="8172400" cy="119675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200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Konferencija o zaštiti kulturnih dobara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200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u kriznim uvjetima </a:t>
              </a:r>
              <a:r>
                <a:rPr kumimoji="0" lang="hr-HR" sz="220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– 8. listopada 2013., MUO</a:t>
              </a:r>
            </a:p>
          </p:txBody>
        </p:sp>
        <p:pic>
          <p:nvPicPr>
            <p:cNvPr id="6" name="Picture 3" descr="C:\Users\Saša\Desktop\MK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8424" y="116632"/>
              <a:ext cx="451618" cy="1192953"/>
            </a:xfrm>
            <a:prstGeom prst="rect">
              <a:avLst/>
            </a:prstGeom>
            <a:noFill/>
          </p:spPr>
        </p:pic>
      </p:grpSp>
      <p:pic>
        <p:nvPicPr>
          <p:cNvPr id="7" name="Picture 6" descr="DSC_03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316764"/>
            <a:ext cx="7740352" cy="5160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9896"/>
            <a:ext cx="8229600" cy="1143000"/>
          </a:xfrm>
        </p:spPr>
        <p:txBody>
          <a:bodyPr/>
          <a:lstStyle/>
          <a:p>
            <a:r>
              <a:rPr lang="hr-HR" b="1" dirty="0" smtClean="0"/>
              <a:t>Zakonski okvir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0928"/>
            <a:ext cx="5770984" cy="3345235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Zakon o zaštiti i očuvanju kulturnih dobara </a:t>
            </a:r>
          </a:p>
          <a:p>
            <a:pPr>
              <a:buNone/>
            </a:pPr>
            <a:r>
              <a:rPr lang="hr-HR" sz="2200" dirty="0" smtClean="0"/>
              <a:t>     (NN 69/99, NN 151/03; NN 157/03 Ispravak, NN 87/09, NN 88/10, NN 61/11 , NN 25/12, NN 136/12)</a:t>
            </a:r>
          </a:p>
          <a:p>
            <a:r>
              <a:rPr lang="hr-HR" dirty="0" smtClean="0"/>
              <a:t>Zakon o zaštiti i </a:t>
            </a:r>
            <a:r>
              <a:rPr lang="hr-HR" dirty="0" smtClean="0"/>
              <a:t>spašavanju</a:t>
            </a:r>
            <a:endParaRPr lang="hr-HR" dirty="0" smtClean="0"/>
          </a:p>
          <a:p>
            <a:pPr>
              <a:buNone/>
            </a:pPr>
            <a:r>
              <a:rPr lang="hr-HR" sz="2200" dirty="0" smtClean="0"/>
              <a:t>     (NN 174/04, 79/07, 38/09, 127/10)</a:t>
            </a:r>
            <a:endParaRPr lang="hr-HR" dirty="0" smtClean="0"/>
          </a:p>
          <a:p>
            <a:r>
              <a:rPr lang="hr-HR" dirty="0" smtClean="0"/>
              <a:t>EU: Civil Protection regulation &amp; instruments</a:t>
            </a:r>
          </a:p>
          <a:p>
            <a:pPr>
              <a:buNone/>
            </a:pPr>
            <a:r>
              <a:rPr lang="hr-HR" sz="2200" dirty="0"/>
              <a:t> </a:t>
            </a:r>
            <a:r>
              <a:rPr lang="hr-HR" sz="2200" dirty="0" smtClean="0"/>
              <a:t>    </a:t>
            </a:r>
          </a:p>
          <a:p>
            <a:pPr>
              <a:buNone/>
            </a:pPr>
            <a:endParaRPr lang="hr-HR" sz="2200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1"/>
            <a:ext cx="8840042" cy="1309584"/>
            <a:chOff x="0" y="1"/>
            <a:chExt cx="8840042" cy="1309584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0" y="1"/>
              <a:ext cx="8172400" cy="119675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200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Konferencija o zaštiti kulturnih dobara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200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u kriznim uvjetima </a:t>
              </a:r>
              <a:r>
                <a:rPr kumimoji="0" lang="hr-HR" sz="220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– 8. listopada 2013., MUO</a:t>
              </a:r>
            </a:p>
          </p:txBody>
        </p:sp>
        <p:pic>
          <p:nvPicPr>
            <p:cNvPr id="1027" name="Picture 3" descr="C:\Users\Saša\Desktop\MK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88424" y="116632"/>
              <a:ext cx="451618" cy="1192953"/>
            </a:xfrm>
            <a:prstGeom prst="rect">
              <a:avLst/>
            </a:prstGeom>
            <a:noFill/>
          </p:spPr>
        </p:pic>
      </p:grpSp>
      <p:pic>
        <p:nvPicPr>
          <p:cNvPr id="7" name="Picture 2" descr="C:\Users\Saša\Desktop\new-zealand-earthquake-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708920"/>
            <a:ext cx="5160573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0" y="0"/>
            <a:ext cx="9577064" cy="712879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Oval 3"/>
          <p:cNvSpPr/>
          <p:nvPr/>
        </p:nvSpPr>
        <p:spPr>
          <a:xfrm>
            <a:off x="1331640" y="764704"/>
            <a:ext cx="2664296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Ministarstvo kulture RH</a:t>
            </a:r>
          </a:p>
          <a:p>
            <a:pPr algn="ctr"/>
            <a:r>
              <a:rPr lang="hr-HR" sz="1500" dirty="0" smtClean="0"/>
              <a:t>Uprava za zaštitu kulturne baštine - Konzervatorski odjeli</a:t>
            </a:r>
            <a:endParaRPr lang="hr-HR" sz="1500" dirty="0"/>
          </a:p>
        </p:txBody>
      </p:sp>
      <p:sp>
        <p:nvSpPr>
          <p:cNvPr id="5" name="Oval 4"/>
          <p:cNvSpPr/>
          <p:nvPr/>
        </p:nvSpPr>
        <p:spPr>
          <a:xfrm>
            <a:off x="5652120" y="836712"/>
            <a:ext cx="2376264" cy="21602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Lokalna samouprava </a:t>
            </a:r>
            <a:r>
              <a:rPr lang="hr-HR" sz="1500" dirty="0" smtClean="0"/>
              <a:t>(županije, gradovi, općine)</a:t>
            </a:r>
            <a:endParaRPr lang="hr-HR" sz="1500" dirty="0"/>
          </a:p>
        </p:txBody>
      </p:sp>
      <p:sp>
        <p:nvSpPr>
          <p:cNvPr id="6" name="Oval 5"/>
          <p:cNvSpPr/>
          <p:nvPr/>
        </p:nvSpPr>
        <p:spPr>
          <a:xfrm>
            <a:off x="2987824" y="3861048"/>
            <a:ext cx="2520280" cy="23762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Državna uprava za zaštitu i spašavanje</a:t>
            </a:r>
          </a:p>
          <a:p>
            <a:pPr algn="ctr"/>
            <a:r>
              <a:rPr lang="hr-HR" dirty="0" smtClean="0"/>
              <a:t>Civilna zaštita</a:t>
            </a:r>
            <a:endParaRPr lang="hr-HR" dirty="0"/>
          </a:p>
        </p:txBody>
      </p:sp>
      <p:sp>
        <p:nvSpPr>
          <p:cNvPr id="8" name="Left-Right Arrow 7"/>
          <p:cNvSpPr/>
          <p:nvPr/>
        </p:nvSpPr>
        <p:spPr>
          <a:xfrm>
            <a:off x="4139952" y="1556792"/>
            <a:ext cx="1368152" cy="576064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Left-Right Arrow 8"/>
          <p:cNvSpPr/>
          <p:nvPr/>
        </p:nvSpPr>
        <p:spPr>
          <a:xfrm rot="19020421">
            <a:off x="4944734" y="3170051"/>
            <a:ext cx="1368152" cy="576064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Left-Right Arrow 9"/>
          <p:cNvSpPr/>
          <p:nvPr/>
        </p:nvSpPr>
        <p:spPr>
          <a:xfrm rot="3783737">
            <a:off x="2674332" y="3133200"/>
            <a:ext cx="1137845" cy="576064"/>
          </a:xfrm>
          <a:prstGeom prst="left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Oval 10"/>
          <p:cNvSpPr/>
          <p:nvPr/>
        </p:nvSpPr>
        <p:spPr>
          <a:xfrm>
            <a:off x="6732240" y="3861048"/>
            <a:ext cx="1872208" cy="151216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Volonteri</a:t>
            </a:r>
            <a:endParaRPr lang="hr-HR" sz="15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95536" y="3645024"/>
            <a:ext cx="1872208" cy="151216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Strukovne udruge</a:t>
            </a:r>
            <a:endParaRPr lang="hr-HR" sz="1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13. Zaštita kulturnih dobara u izvanrednim okolnostima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vi-VN" sz="1700" b="1" dirty="0" smtClean="0"/>
              <a:t>Članak 75.</a:t>
            </a:r>
          </a:p>
          <a:p>
            <a:pPr algn="just">
              <a:buNone/>
            </a:pPr>
            <a:r>
              <a:rPr lang="vi-VN" sz="1700" dirty="0" smtClean="0"/>
              <a:t>Ustanove koje obavljaju poslove zaštite i očuvanja kulturnih dobara i vlasnici kulturnih dobara dužni su </a:t>
            </a:r>
            <a:r>
              <a:rPr lang="vi-VN" sz="1700" dirty="0" smtClean="0">
                <a:solidFill>
                  <a:srgbClr val="C00000"/>
                </a:solidFill>
              </a:rPr>
              <a:t>za vrijeme mira u suradnji s nadležnim tijelom </a:t>
            </a:r>
            <a:r>
              <a:rPr lang="vi-VN" sz="1700" dirty="0" smtClean="0"/>
              <a:t>osigurati:</a:t>
            </a:r>
          </a:p>
          <a:p>
            <a:pPr algn="just">
              <a:buFontTx/>
              <a:buChar char="-"/>
            </a:pPr>
            <a:r>
              <a:rPr lang="vi-VN" sz="1700" dirty="0" smtClean="0">
                <a:solidFill>
                  <a:srgbClr val="C00000"/>
                </a:solidFill>
              </a:rPr>
              <a:t>uvjete </a:t>
            </a:r>
            <a:r>
              <a:rPr lang="vi-VN" sz="1700" dirty="0" smtClean="0"/>
              <a:t>radi zaštite i čuvanja kulturnih dobara za slučaj izvanrednih okolnosti (oružanog sukoba, potresa, poplave, požara, ekoloških incidenata i katastrofa ili drugih izvanrednih okolnosti),</a:t>
            </a:r>
          </a:p>
          <a:p>
            <a:pPr algn="just">
              <a:buFontTx/>
              <a:buChar char="-"/>
            </a:pPr>
            <a:r>
              <a:rPr lang="vi-VN" sz="1700" dirty="0" smtClean="0">
                <a:solidFill>
                  <a:srgbClr val="C00000"/>
                </a:solidFill>
              </a:rPr>
              <a:t>mjere </a:t>
            </a:r>
            <a:r>
              <a:rPr lang="vi-VN" sz="1700" dirty="0" smtClean="0"/>
              <a:t>za sprječavanje krađe, pljačke, protupravnog prisvajanja kulturnih dobara na bilo koji način, kao i svih radnji čiji je cilj uništenje i oštećenje kulturnoga dobra.</a:t>
            </a:r>
          </a:p>
          <a:p>
            <a:endParaRPr lang="vi-VN" sz="1700" dirty="0" smtClean="0"/>
          </a:p>
          <a:p>
            <a:pPr algn="ctr">
              <a:buNone/>
            </a:pPr>
            <a:r>
              <a:rPr lang="vi-VN" sz="1700" b="1" dirty="0" smtClean="0"/>
              <a:t>Članak 76.</a:t>
            </a:r>
          </a:p>
          <a:p>
            <a:pPr algn="just">
              <a:buNone/>
            </a:pPr>
            <a:r>
              <a:rPr lang="vi-VN" sz="1700" dirty="0" smtClean="0">
                <a:solidFill>
                  <a:srgbClr val="C00000"/>
                </a:solidFill>
              </a:rPr>
              <a:t>Ministar kulture može </a:t>
            </a:r>
            <a:r>
              <a:rPr lang="vi-VN" sz="1700" dirty="0" smtClean="0"/>
              <a:t>u slučaju nastanka ili proglašenja izvanrednih okolnosti radi zaštite kulturnih dobara </a:t>
            </a:r>
            <a:r>
              <a:rPr lang="vi-VN" sz="1700" dirty="0" smtClean="0">
                <a:solidFill>
                  <a:srgbClr val="C00000"/>
                </a:solidFill>
              </a:rPr>
              <a:t>narediti poduzimanje posebnih mjera zaštite</a:t>
            </a:r>
            <a:r>
              <a:rPr lang="vi-VN" sz="1700" dirty="0" smtClean="0"/>
              <a:t>.</a:t>
            </a:r>
          </a:p>
          <a:p>
            <a:pPr algn="just">
              <a:buNone/>
            </a:pPr>
            <a:r>
              <a:rPr lang="vi-VN" sz="1700" dirty="0" smtClean="0">
                <a:solidFill>
                  <a:srgbClr val="C00000"/>
                </a:solidFill>
              </a:rPr>
              <a:t>Župan, gradonačelnik Grada Zagreba, gradonačelnik i općinski načelnik</a:t>
            </a:r>
            <a:r>
              <a:rPr lang="hr-HR" sz="1700" dirty="0" smtClean="0">
                <a:solidFill>
                  <a:srgbClr val="C00000"/>
                </a:solidFill>
              </a:rPr>
              <a:t> </a:t>
            </a:r>
            <a:r>
              <a:rPr lang="vi-VN" sz="1700" dirty="0" smtClean="0"/>
              <a:t>na čijem se području nalazi kulturno dobro </a:t>
            </a:r>
            <a:r>
              <a:rPr lang="vi-VN" sz="1700" dirty="0" smtClean="0">
                <a:solidFill>
                  <a:srgbClr val="C00000"/>
                </a:solidFill>
              </a:rPr>
              <a:t>dužno je osigurati sredstva potrebna </a:t>
            </a:r>
            <a:r>
              <a:rPr lang="vi-VN" sz="1700" dirty="0" smtClean="0"/>
              <a:t>za provedbu mjera iz stavka 1. ovoga članka.</a:t>
            </a:r>
            <a:endParaRPr lang="hr-HR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Sustav otporan na krizu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4500" dirty="0" smtClean="0">
                <a:solidFill>
                  <a:srgbClr val="C00000"/>
                </a:solidFill>
              </a:rPr>
              <a:t>robusnost / pouzdanost</a:t>
            </a:r>
          </a:p>
          <a:p>
            <a:r>
              <a:rPr lang="hr-HR" sz="4500" dirty="0" smtClean="0"/>
              <a:t>redundantnost</a:t>
            </a:r>
          </a:p>
          <a:p>
            <a:r>
              <a:rPr lang="hr-HR" sz="4500" dirty="0" smtClean="0">
                <a:solidFill>
                  <a:srgbClr val="C00000"/>
                </a:solidFill>
              </a:rPr>
              <a:t>prilagodljivost</a:t>
            </a:r>
          </a:p>
          <a:p>
            <a:r>
              <a:rPr lang="hr-HR" sz="4500" dirty="0" smtClean="0"/>
              <a:t>reakcija</a:t>
            </a:r>
          </a:p>
          <a:p>
            <a:r>
              <a:rPr lang="hr-HR" sz="4500" dirty="0" smtClean="0">
                <a:solidFill>
                  <a:srgbClr val="C00000"/>
                </a:solidFill>
              </a:rPr>
              <a:t>oporavak</a:t>
            </a:r>
          </a:p>
          <a:p>
            <a:r>
              <a:rPr lang="hr-HR" sz="4500" dirty="0" smtClean="0">
                <a:solidFill>
                  <a:schemeClr val="accent3">
                    <a:lumMod val="50000"/>
                  </a:schemeClr>
                </a:solidFill>
              </a:rPr>
              <a:t>integriranost / umreženost</a:t>
            </a:r>
            <a:endParaRPr lang="hr-HR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hr-HR" dirty="0"/>
          </a:p>
        </p:txBody>
      </p:sp>
      <p:pic>
        <p:nvPicPr>
          <p:cNvPr id="1026" name="Picture 2" descr="C:\Users\Saša\Desktop\slika-robu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0024" y="2587624"/>
            <a:ext cx="3863975" cy="2438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Aspekti kriznih uvjeta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(kratko) </a:t>
            </a:r>
            <a:r>
              <a:rPr lang="hr-HR" dirty="0" smtClean="0">
                <a:solidFill>
                  <a:srgbClr val="C00000"/>
                </a:solidFill>
              </a:rPr>
              <a:t>vrijeme za djelovanje</a:t>
            </a:r>
          </a:p>
          <a:p>
            <a:r>
              <a:rPr lang="hr-HR" dirty="0" smtClean="0"/>
              <a:t>(ograničeni ili nedostajući) </a:t>
            </a:r>
            <a:r>
              <a:rPr lang="hr-HR" dirty="0" smtClean="0">
                <a:solidFill>
                  <a:srgbClr val="C00000"/>
                </a:solidFill>
              </a:rPr>
              <a:t>resursi</a:t>
            </a:r>
          </a:p>
          <a:p>
            <a:r>
              <a:rPr lang="hr-HR" dirty="0" smtClean="0"/>
              <a:t>(konkurentni) </a:t>
            </a:r>
            <a:r>
              <a:rPr lang="hr-HR" dirty="0" smtClean="0">
                <a:solidFill>
                  <a:srgbClr val="C00000"/>
                </a:solidFill>
              </a:rPr>
              <a:t>prioriteti</a:t>
            </a:r>
          </a:p>
          <a:p>
            <a:r>
              <a:rPr lang="hr-HR" dirty="0" smtClean="0"/>
              <a:t>(nemogući najbolji) </a:t>
            </a:r>
            <a:r>
              <a:rPr lang="hr-HR" dirty="0" smtClean="0">
                <a:solidFill>
                  <a:srgbClr val="C00000"/>
                </a:solidFill>
              </a:rPr>
              <a:t>postupci i praksa</a:t>
            </a:r>
          </a:p>
          <a:p>
            <a:r>
              <a:rPr lang="hr-HR" dirty="0" smtClean="0"/>
              <a:t>(povećana) </a:t>
            </a:r>
            <a:r>
              <a:rPr lang="hr-HR" dirty="0" smtClean="0">
                <a:solidFill>
                  <a:srgbClr val="C00000"/>
                </a:solidFill>
              </a:rPr>
              <a:t>složenost problema zaštite</a:t>
            </a:r>
          </a:p>
          <a:p>
            <a:r>
              <a:rPr lang="hr-HR" dirty="0" smtClean="0"/>
              <a:t>(narušeno) </a:t>
            </a:r>
            <a:r>
              <a:rPr lang="hr-HR" dirty="0" smtClean="0">
                <a:solidFill>
                  <a:srgbClr val="C00000"/>
                </a:solidFill>
              </a:rPr>
              <a:t>upravljanje i hijerarhija</a:t>
            </a:r>
          </a:p>
          <a:p>
            <a:r>
              <a:rPr lang="hr-HR" dirty="0" smtClean="0"/>
              <a:t>(kontinuirana ili eskalirajuća) </a:t>
            </a:r>
            <a:r>
              <a:rPr lang="hr-HR" dirty="0" smtClean="0">
                <a:solidFill>
                  <a:srgbClr val="C00000"/>
                </a:solidFill>
              </a:rPr>
              <a:t>daljnja ugroza</a:t>
            </a:r>
          </a:p>
          <a:p>
            <a:r>
              <a:rPr lang="hr-HR" dirty="0" smtClean="0"/>
              <a:t>(povećani) </a:t>
            </a:r>
            <a:r>
              <a:rPr lang="hr-HR" dirty="0" smtClean="0">
                <a:solidFill>
                  <a:srgbClr val="C00000"/>
                </a:solidFill>
              </a:rPr>
              <a:t>pritisak i </a:t>
            </a:r>
            <a:r>
              <a:rPr lang="hr-HR" dirty="0" smtClean="0"/>
              <a:t>(moguće velike) </a:t>
            </a:r>
            <a:r>
              <a:rPr lang="hr-HR" dirty="0" smtClean="0">
                <a:solidFill>
                  <a:srgbClr val="C00000"/>
                </a:solidFill>
              </a:rPr>
              <a:t>štete</a:t>
            </a:r>
            <a:endParaRPr lang="hr-HR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268760"/>
            <a:ext cx="2701453" cy="345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C00000"/>
                </a:solidFill>
              </a:rPr>
              <a:t>Priprema sustava</a:t>
            </a:r>
            <a:endParaRPr lang="hr-HR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Inventura sektora: dostupni resursi i logistika</a:t>
            </a:r>
          </a:p>
          <a:p>
            <a:r>
              <a:rPr lang="hr-HR" dirty="0" smtClean="0">
                <a:solidFill>
                  <a:srgbClr val="C00000"/>
                </a:solidFill>
              </a:rPr>
              <a:t>Procijene rizika</a:t>
            </a:r>
          </a:p>
          <a:p>
            <a:r>
              <a:rPr lang="hr-HR" dirty="0" smtClean="0"/>
              <a:t>Edukacija</a:t>
            </a:r>
          </a:p>
          <a:p>
            <a:r>
              <a:rPr lang="hr-HR" dirty="0" smtClean="0">
                <a:solidFill>
                  <a:srgbClr val="C00000"/>
                </a:solidFill>
              </a:rPr>
              <a:t>Standardni operativni postupci</a:t>
            </a:r>
          </a:p>
          <a:p>
            <a:r>
              <a:rPr lang="hr-HR" dirty="0" smtClean="0"/>
              <a:t>Zakonodavni okvir</a:t>
            </a:r>
          </a:p>
          <a:p>
            <a:r>
              <a:rPr lang="hr-HR" dirty="0" smtClean="0">
                <a:solidFill>
                  <a:srgbClr val="C00000"/>
                </a:solidFill>
              </a:rPr>
              <a:t>Umrežavanje unutar, i između sektora</a:t>
            </a:r>
          </a:p>
          <a:p>
            <a:r>
              <a:rPr lang="hr-HR" dirty="0" smtClean="0"/>
              <a:t>Vježba i simulacije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3074" name="Picture 2" descr="C:\Users\Saša\Documents\USB\20130924-USB\DZRB\Projekti\Web-bastina\Arhiv - stranica\www-bastina-info\images_\foto-clanci\2012_05_21-25_IPA-CRO_FLOODS\DSC_0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9664" y="2420888"/>
            <a:ext cx="3024336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2528" y="1052736"/>
            <a:ext cx="3851920" cy="3851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Izazovi u katastrofi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C00000"/>
                </a:solidFill>
              </a:rPr>
              <a:t>tko, i zamjena</a:t>
            </a:r>
          </a:p>
          <a:p>
            <a:r>
              <a:rPr lang="hr-HR" dirty="0" smtClean="0"/>
              <a:t>informacije o situaciji</a:t>
            </a:r>
          </a:p>
          <a:p>
            <a:r>
              <a:rPr lang="hr-HR" dirty="0" smtClean="0">
                <a:solidFill>
                  <a:srgbClr val="C00000"/>
                </a:solidFill>
              </a:rPr>
              <a:t>što prvo</a:t>
            </a:r>
          </a:p>
          <a:p>
            <a:r>
              <a:rPr lang="hr-HR" dirty="0" smtClean="0"/>
              <a:t>resursi za djelovanje</a:t>
            </a:r>
          </a:p>
          <a:p>
            <a:r>
              <a:rPr lang="hr-HR" dirty="0" smtClean="0">
                <a:solidFill>
                  <a:srgbClr val="C00000"/>
                </a:solidFill>
              </a:rPr>
              <a:t>utrka s vremenom</a:t>
            </a:r>
          </a:p>
          <a:p>
            <a:r>
              <a:rPr lang="hr-HR" dirty="0" smtClean="0"/>
              <a:t>sigurnost na prvom mjestu: ljudi, baština</a:t>
            </a:r>
          </a:p>
          <a:p>
            <a:r>
              <a:rPr lang="hr-HR" dirty="0" smtClean="0">
                <a:solidFill>
                  <a:srgbClr val="C00000"/>
                </a:solidFill>
              </a:rPr>
              <a:t>evakuacija, zaprimanje, konzerviranje, obnova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455</Words>
  <Application>Microsoft Office PowerPoint</Application>
  <PresentationFormat>On-screen Show (4:3)</PresentationFormat>
  <Paragraphs>72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Sustav zaštite kulturnih dobara u kriznim uvjetima</vt:lpstr>
      <vt:lpstr>Slide 2</vt:lpstr>
      <vt:lpstr>Zakonski okvir</vt:lpstr>
      <vt:lpstr>Slide 4</vt:lpstr>
      <vt:lpstr>13. Zaštita kulturnih dobara u izvanrednim okolnostima</vt:lpstr>
      <vt:lpstr>Sustav otporan na krizu</vt:lpstr>
      <vt:lpstr>Aspekti kriznih uvjeta</vt:lpstr>
      <vt:lpstr>Priprema sustava</vt:lpstr>
      <vt:lpstr>Izazovi u katastrofi</vt:lpstr>
      <vt:lpstr>Dokumentacija - genetski kôd</vt:lpstr>
      <vt:lpstr>Slide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Sustav zaštite kulturnih dobara u kriznim uvjetima</dc:title>
  <dc:creator>Saša</dc:creator>
  <cp:lastModifiedBy>Saša</cp:lastModifiedBy>
  <cp:revision>24</cp:revision>
  <dcterms:created xsi:type="dcterms:W3CDTF">2013-09-29T08:45:33Z</dcterms:created>
  <dcterms:modified xsi:type="dcterms:W3CDTF">2013-10-08T18:10:43Z</dcterms:modified>
</cp:coreProperties>
</file>