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D737-9A35-4FC5-ABFA-D929E8E3927A}" type="datetimeFigureOut">
              <a:rPr lang="hr-HR" smtClean="0"/>
              <a:t>7.10.2013.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A993-1123-4B5E-B447-0AA8EB25A9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9163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D737-9A35-4FC5-ABFA-D929E8E3927A}" type="datetimeFigureOut">
              <a:rPr lang="hr-HR" smtClean="0"/>
              <a:t>7.10.2013.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A993-1123-4B5E-B447-0AA8EB25A9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6633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D737-9A35-4FC5-ABFA-D929E8E3927A}" type="datetimeFigureOut">
              <a:rPr lang="hr-HR" smtClean="0"/>
              <a:t>7.10.2013.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A993-1123-4B5E-B447-0AA8EB25A9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027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D737-9A35-4FC5-ABFA-D929E8E3927A}" type="datetimeFigureOut">
              <a:rPr lang="hr-HR" smtClean="0"/>
              <a:t>7.10.2013.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A993-1123-4B5E-B447-0AA8EB25A9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05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D737-9A35-4FC5-ABFA-D929E8E3927A}" type="datetimeFigureOut">
              <a:rPr lang="hr-HR" smtClean="0"/>
              <a:t>7.10.2013.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A993-1123-4B5E-B447-0AA8EB25A9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5834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D737-9A35-4FC5-ABFA-D929E8E3927A}" type="datetimeFigureOut">
              <a:rPr lang="hr-HR" smtClean="0"/>
              <a:t>7.10.2013.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A993-1123-4B5E-B447-0AA8EB25A9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2433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D737-9A35-4FC5-ABFA-D929E8E3927A}" type="datetimeFigureOut">
              <a:rPr lang="hr-HR" smtClean="0"/>
              <a:t>7.10.2013.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A993-1123-4B5E-B447-0AA8EB25A9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4871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D737-9A35-4FC5-ABFA-D929E8E3927A}" type="datetimeFigureOut">
              <a:rPr lang="hr-HR" smtClean="0"/>
              <a:t>7.10.2013.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A993-1123-4B5E-B447-0AA8EB25A9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4687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D737-9A35-4FC5-ABFA-D929E8E3927A}" type="datetimeFigureOut">
              <a:rPr lang="hr-HR" smtClean="0"/>
              <a:t>7.10.2013.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A993-1123-4B5E-B447-0AA8EB25A9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365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D737-9A35-4FC5-ABFA-D929E8E3927A}" type="datetimeFigureOut">
              <a:rPr lang="hr-HR" smtClean="0"/>
              <a:t>7.10.2013.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A993-1123-4B5E-B447-0AA8EB25A9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6103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D737-9A35-4FC5-ABFA-D929E8E3927A}" type="datetimeFigureOut">
              <a:rPr lang="hr-HR" smtClean="0"/>
              <a:t>7.10.2013.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A993-1123-4B5E-B447-0AA8EB25A9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2771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ED737-9A35-4FC5-ABFA-D929E8E3927A}" type="datetimeFigureOut">
              <a:rPr lang="hr-HR" smtClean="0"/>
              <a:t>7.10.2013.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DA993-1123-4B5E-B447-0AA8EB25A9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08761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ISKUSTVA EVAKUACIJE: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501008"/>
            <a:ext cx="7488832" cy="2137792"/>
          </a:xfrm>
        </p:spPr>
        <p:txBody>
          <a:bodyPr/>
          <a:lstStyle/>
          <a:p>
            <a:r>
              <a:rPr lang="hr-HR" i="1" dirty="0" smtClean="0"/>
              <a:t>Karlovac – Vukmanić – Kamensko –Logorište </a:t>
            </a:r>
            <a:endParaRPr lang="hr-HR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018207" y="5301208"/>
            <a:ext cx="360040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hr-HR" sz="2000" b="1" dirty="0" smtClean="0"/>
              <a:t>Marinka Mužar</a:t>
            </a:r>
            <a:r>
              <a:rPr lang="hr-HR" sz="2000" dirty="0" smtClean="0"/>
              <a:t>, KO Karlovac Ministarstvo kulture</a:t>
            </a:r>
            <a:endParaRPr lang="hr-HR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1488166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52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hr-HR" sz="3200" b="1" dirty="0" smtClean="0">
                <a:solidFill>
                  <a:prstClr val="white"/>
                </a:solidFill>
              </a:rPr>
              <a:t/>
            </a:r>
            <a:br>
              <a:rPr lang="hr-HR" sz="3200" b="1" dirty="0" smtClean="0">
                <a:solidFill>
                  <a:prstClr val="white"/>
                </a:solidFill>
              </a:rPr>
            </a:br>
            <a:r>
              <a:rPr lang="hr-HR" sz="3600" b="1" dirty="0" smtClean="0">
                <a:solidFill>
                  <a:prstClr val="white"/>
                </a:solidFill>
              </a:rPr>
              <a:t>Karlovac</a:t>
            </a:r>
            <a:r>
              <a:rPr lang="hr-HR" sz="3600" b="1" dirty="0">
                <a:solidFill>
                  <a:prstClr val="white"/>
                </a:solidFill>
              </a:rPr>
              <a:t>, zgrada eparhije – </a:t>
            </a:r>
            <a:r>
              <a:rPr lang="hr-HR" sz="3600" b="1" dirty="0" smtClean="0">
                <a:solidFill>
                  <a:prstClr val="white"/>
                </a:solidFill>
              </a:rPr>
              <a:t>1993</a:t>
            </a:r>
            <a:r>
              <a:rPr lang="hr-HR" sz="3600" b="1" dirty="0">
                <a:solidFill>
                  <a:prstClr val="white"/>
                </a:solidFill>
              </a:rPr>
              <a:t>.</a:t>
            </a:r>
            <a:r>
              <a:rPr lang="hr-HR" sz="3200" b="1" dirty="0" smtClean="0">
                <a:solidFill>
                  <a:prstClr val="white"/>
                </a:solidFill>
              </a:rPr>
              <a:t/>
            </a:r>
            <a:br>
              <a:rPr lang="hr-HR" sz="3200" b="1" dirty="0" smtClean="0">
                <a:solidFill>
                  <a:prstClr val="white"/>
                </a:solidFill>
              </a:rPr>
            </a:b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186" y="1844824"/>
            <a:ext cx="5227628" cy="3672408"/>
          </a:xfrm>
        </p:spPr>
      </p:pic>
      <p:sp>
        <p:nvSpPr>
          <p:cNvPr id="5" name="TextBox 4"/>
          <p:cNvSpPr txBox="1"/>
          <p:nvPr/>
        </p:nvSpPr>
        <p:spPr>
          <a:xfrm>
            <a:off x="3318706" y="5949279"/>
            <a:ext cx="2117311" cy="43088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hr-HR" sz="2200" i="1" dirty="0" smtClean="0"/>
              <a:t>Stanje umjetnina</a:t>
            </a:r>
            <a:endParaRPr lang="hr-HR" sz="2200" i="1" dirty="0"/>
          </a:p>
        </p:txBody>
      </p:sp>
    </p:spTree>
    <p:extLst>
      <p:ext uri="{BB962C8B-B14F-4D97-AF65-F5344CB8AC3E}">
        <p14:creationId xmlns:p14="http://schemas.microsoft.com/office/powerpoint/2010/main" val="323493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/>
              <a:t>Vukmanić, UMPROFOR – 1993. </a:t>
            </a:r>
            <a:endParaRPr lang="hr-HR" sz="3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297" y="1484784"/>
            <a:ext cx="3243406" cy="4844049"/>
          </a:xfrm>
        </p:spPr>
      </p:pic>
    </p:spTree>
    <p:extLst>
      <p:ext uri="{BB962C8B-B14F-4D97-AF65-F5344CB8AC3E}">
        <p14:creationId xmlns:p14="http://schemas.microsoft.com/office/powerpoint/2010/main" val="101977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26368" y="3501008"/>
            <a:ext cx="8291264" cy="1642194"/>
          </a:xfrm>
        </p:spPr>
        <p:txBody>
          <a:bodyPr>
            <a:normAutofit/>
          </a:bodyPr>
          <a:lstStyle/>
          <a:p>
            <a:r>
              <a:rPr lang="hr-HR" sz="3200" b="1" dirty="0"/>
              <a:t>e) Sanacija pokretnog kulturnog dobra  </a:t>
            </a:r>
            <a:r>
              <a:rPr lang="hr-HR" sz="3200" b="1" dirty="0" smtClean="0"/>
              <a:t>konzervatorsko - restauratorskim </a:t>
            </a:r>
            <a:r>
              <a:rPr lang="hr-HR" sz="3200" b="1" dirty="0"/>
              <a:t>zahvatima prije povrata na </a:t>
            </a:r>
            <a:r>
              <a:rPr lang="hr-HR" sz="3200" b="1" dirty="0" smtClean="0"/>
              <a:t>lokaciju </a:t>
            </a:r>
            <a:r>
              <a:rPr lang="hr-HR" sz="3200" b="1" dirty="0"/>
              <a:t>poslije </a:t>
            </a:r>
            <a:r>
              <a:rPr lang="hr-HR" sz="3200" b="1" dirty="0" smtClean="0"/>
              <a:t>evakuacije</a:t>
            </a:r>
            <a:endParaRPr lang="hr-HR" sz="3200" dirty="0"/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426368" y="1484784"/>
            <a:ext cx="8291264" cy="16421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b="1" dirty="0" smtClean="0"/>
              <a:t>d) Osiguranje privremenog smještaja umjetnina i praćenje stanja ugroženosti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347821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1" dirty="0" smtClean="0"/>
              <a:t>Karlovac, Dubovac</a:t>
            </a:r>
            <a:endParaRPr lang="hr-HR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4" t="1256" r="594" b="-1256"/>
          <a:stretch/>
        </p:blipFill>
        <p:spPr>
          <a:xfrm>
            <a:off x="323528" y="1916833"/>
            <a:ext cx="3839816" cy="30963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460" y="1916832"/>
            <a:ext cx="4401925" cy="30963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77552" y="5535001"/>
            <a:ext cx="1588897" cy="43088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hr-HR" sz="2200" i="1" dirty="0" smtClean="0"/>
              <a:t>Zbirka 1993.</a:t>
            </a:r>
            <a:endParaRPr lang="hr-HR" sz="2200" i="1" dirty="0"/>
          </a:p>
        </p:txBody>
      </p:sp>
    </p:spTree>
    <p:extLst>
      <p:ext uri="{BB962C8B-B14F-4D97-AF65-F5344CB8AC3E}">
        <p14:creationId xmlns:p14="http://schemas.microsoft.com/office/powerpoint/2010/main" val="249324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/>
              <a:t>Karlovac, Dubovac</a:t>
            </a:r>
            <a:endParaRPr lang="hr-HR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92" y="2004198"/>
            <a:ext cx="3870071" cy="25049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2" r="2344"/>
          <a:stretch/>
        </p:blipFill>
        <p:spPr>
          <a:xfrm>
            <a:off x="4499992" y="1788078"/>
            <a:ext cx="4384796" cy="29371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46037" y="5301208"/>
            <a:ext cx="1651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200" i="1" dirty="0" smtClean="0"/>
              <a:t>Zbirka</a:t>
            </a:r>
            <a:r>
              <a:rPr lang="hr-HR" sz="2400" i="1" dirty="0" smtClean="0"/>
              <a:t> </a:t>
            </a:r>
            <a:r>
              <a:rPr lang="hr-HR" sz="2200" i="1" dirty="0" smtClean="0"/>
              <a:t>2009</a:t>
            </a:r>
            <a:r>
              <a:rPr lang="hr-HR" sz="2400" i="1" dirty="0" smtClean="0"/>
              <a:t>.</a:t>
            </a:r>
            <a:endParaRPr lang="hr-HR" sz="2400" i="1" dirty="0"/>
          </a:p>
        </p:txBody>
      </p:sp>
    </p:spTree>
    <p:extLst>
      <p:ext uri="{BB962C8B-B14F-4D97-AF65-F5344CB8AC3E}">
        <p14:creationId xmlns:p14="http://schemas.microsoft.com/office/powerpoint/2010/main" val="320133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/>
              <a:t>Vukmanić, crkva sv. Antuna Padovanskog</a:t>
            </a:r>
            <a:endParaRPr lang="hr-HR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99319"/>
            <a:ext cx="5364088" cy="35916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7" y="1684295"/>
            <a:ext cx="2679937" cy="38216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72262" y="5908630"/>
            <a:ext cx="15994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200" i="1" dirty="0" smtClean="0"/>
              <a:t>Stanje 1995.</a:t>
            </a:r>
            <a:endParaRPr lang="hr-HR" sz="2200" i="1" dirty="0"/>
          </a:p>
        </p:txBody>
      </p:sp>
    </p:spTree>
    <p:extLst>
      <p:ext uri="{BB962C8B-B14F-4D97-AF65-F5344CB8AC3E}">
        <p14:creationId xmlns:p14="http://schemas.microsoft.com/office/powerpoint/2010/main" val="247470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/>
              <a:t>Vukmanić, crkva sv. Antuna Padovanskog</a:t>
            </a:r>
            <a:endParaRPr lang="hr-HR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8"/>
          <a:stretch/>
        </p:blipFill>
        <p:spPr>
          <a:xfrm>
            <a:off x="899592" y="1580605"/>
            <a:ext cx="3024336" cy="42979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113" y="1585325"/>
            <a:ext cx="3168148" cy="4288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71268" y="6067386"/>
            <a:ext cx="16014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200" i="1" dirty="0" smtClean="0"/>
              <a:t>Stanje 1996.</a:t>
            </a:r>
            <a:endParaRPr lang="hr-HR" sz="2200" i="1" dirty="0"/>
          </a:p>
        </p:txBody>
      </p:sp>
    </p:spTree>
    <p:extLst>
      <p:ext uri="{BB962C8B-B14F-4D97-AF65-F5344CB8AC3E}">
        <p14:creationId xmlns:p14="http://schemas.microsoft.com/office/powerpoint/2010/main" val="406607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/>
              <a:t>Logorište, crkva sv. Doroteje</a:t>
            </a:r>
            <a:endParaRPr lang="hr-HR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84784"/>
            <a:ext cx="4320480" cy="39449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71268" y="5877272"/>
            <a:ext cx="16014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200" i="1" dirty="0" smtClean="0"/>
              <a:t>Stanje 1995.</a:t>
            </a:r>
            <a:endParaRPr lang="hr-HR" sz="2200" i="1" dirty="0"/>
          </a:p>
        </p:txBody>
      </p:sp>
    </p:spTree>
    <p:extLst>
      <p:ext uri="{BB962C8B-B14F-4D97-AF65-F5344CB8AC3E}">
        <p14:creationId xmlns:p14="http://schemas.microsoft.com/office/powerpoint/2010/main" val="335061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1" dirty="0">
                <a:solidFill>
                  <a:prstClr val="white"/>
                </a:solidFill>
              </a:rPr>
              <a:t>Logorište, crkva sv. Doroteje</a:t>
            </a:r>
            <a:endParaRPr lang="hr-H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" r="4585"/>
          <a:stretch/>
        </p:blipFill>
        <p:spPr>
          <a:xfrm>
            <a:off x="183934" y="2191819"/>
            <a:ext cx="4481284" cy="32403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 b="8381"/>
          <a:stretch/>
        </p:blipFill>
        <p:spPr>
          <a:xfrm>
            <a:off x="5056299" y="1340766"/>
            <a:ext cx="3810053" cy="49424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9167" y="5758043"/>
            <a:ext cx="4390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i="1" dirty="0" smtClean="0"/>
              <a:t>Kip sv. Doroteje prije restauratorskog zahvata</a:t>
            </a:r>
            <a:endParaRPr lang="hr-HR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516217" y="6309643"/>
            <a:ext cx="2890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i="1" dirty="0" smtClean="0"/>
              <a:t>Kip sv. Doroteje, stanje 1996.</a:t>
            </a:r>
            <a:endParaRPr lang="hr-HR" i="1" dirty="0"/>
          </a:p>
        </p:txBody>
      </p:sp>
    </p:spTree>
    <p:extLst>
      <p:ext uri="{BB962C8B-B14F-4D97-AF65-F5344CB8AC3E}">
        <p14:creationId xmlns:p14="http://schemas.microsoft.com/office/powerpoint/2010/main" val="38947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/>
              <a:t>Kamensko, crkva BDM Snježne</a:t>
            </a:r>
            <a:endParaRPr lang="hr-HR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8"/>
          <a:stretch/>
        </p:blipFill>
        <p:spPr>
          <a:xfrm>
            <a:off x="323528" y="1628800"/>
            <a:ext cx="3240360" cy="46889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7"/>
          <a:stretch/>
        </p:blipFill>
        <p:spPr>
          <a:xfrm>
            <a:off x="3824294" y="1629611"/>
            <a:ext cx="5011391" cy="34563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29257" y="5653214"/>
            <a:ext cx="16014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200" i="1" dirty="0" smtClean="0"/>
              <a:t>Stanje 1995.</a:t>
            </a:r>
            <a:endParaRPr lang="hr-HR" sz="2200" i="1" dirty="0"/>
          </a:p>
        </p:txBody>
      </p:sp>
    </p:spTree>
    <p:extLst>
      <p:ext uri="{BB962C8B-B14F-4D97-AF65-F5344CB8AC3E}">
        <p14:creationId xmlns:p14="http://schemas.microsoft.com/office/powerpoint/2010/main" val="229597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498178"/>
          </a:xfrm>
        </p:spPr>
        <p:txBody>
          <a:bodyPr>
            <a:normAutofit fontScale="90000"/>
          </a:bodyPr>
          <a:lstStyle/>
          <a:p>
            <a:r>
              <a:rPr lang="hr-HR" sz="3600" b="1" dirty="0"/>
              <a:t>Koordinacija sa jedinstvenom  službom  zaštite i terenska iskustva  prilikom  izvršavanja postavljenih </a:t>
            </a:r>
            <a:r>
              <a:rPr lang="hr-HR" sz="3600" b="1" dirty="0" smtClean="0"/>
              <a:t>zadataka </a:t>
            </a:r>
            <a:r>
              <a:rPr lang="hr-HR" sz="3600" b="1" dirty="0"/>
              <a:t>u kriznim situacijama</a:t>
            </a:r>
            <a:endParaRPr lang="hr-HR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204864"/>
            <a:ext cx="3960440" cy="3417294"/>
          </a:xfrm>
        </p:spPr>
      </p:pic>
      <p:sp>
        <p:nvSpPr>
          <p:cNvPr id="5" name="TextBox 4"/>
          <p:cNvSpPr txBox="1"/>
          <p:nvPr/>
        </p:nvSpPr>
        <p:spPr>
          <a:xfrm>
            <a:off x="816357" y="5827607"/>
            <a:ext cx="79388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000" i="1" dirty="0"/>
              <a:t>P</a:t>
            </a:r>
            <a:r>
              <a:rPr lang="pl-PL" sz="2000" i="1" dirty="0" smtClean="0"/>
              <a:t>lan povijesne jezgre („Zvijezde”) s ucrtanim pogodcima od 1991. do 1995.</a:t>
            </a:r>
            <a:endParaRPr lang="hr-HR" sz="2000" i="1" dirty="0"/>
          </a:p>
        </p:txBody>
      </p:sp>
    </p:spTree>
    <p:extLst>
      <p:ext uri="{BB962C8B-B14F-4D97-AF65-F5344CB8AC3E}">
        <p14:creationId xmlns:p14="http://schemas.microsoft.com/office/powerpoint/2010/main" val="326869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1" dirty="0">
                <a:solidFill>
                  <a:prstClr val="white"/>
                </a:solidFill>
              </a:rPr>
              <a:t>Kamensko, crkva BDM Snježne</a:t>
            </a:r>
            <a:endParaRPr lang="hr-H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5"/>
          <a:stretch/>
        </p:blipFill>
        <p:spPr>
          <a:xfrm>
            <a:off x="179512" y="2050184"/>
            <a:ext cx="4550968" cy="31896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5"/>
          <a:stretch/>
        </p:blipFill>
        <p:spPr>
          <a:xfrm>
            <a:off x="4905529" y="2111528"/>
            <a:ext cx="4064048" cy="30669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54264" y="5600640"/>
            <a:ext cx="16014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200" i="1" dirty="0" smtClean="0"/>
              <a:t>Stanje 1995.</a:t>
            </a:r>
            <a:endParaRPr lang="hr-HR" sz="22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136821" y="5600640"/>
            <a:ext cx="16014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200" i="1" dirty="0" smtClean="0"/>
              <a:t>Stanje 1996.</a:t>
            </a:r>
            <a:endParaRPr lang="hr-HR" sz="2200" i="1" dirty="0"/>
          </a:p>
        </p:txBody>
      </p:sp>
    </p:spTree>
    <p:extLst>
      <p:ext uri="{BB962C8B-B14F-4D97-AF65-F5344CB8AC3E}">
        <p14:creationId xmlns:p14="http://schemas.microsoft.com/office/powerpoint/2010/main" val="308533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 smtClean="0"/>
              <a:t>Zaključci</a:t>
            </a:r>
            <a:endParaRPr lang="hr-HR" sz="3600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r-HR" sz="2400" dirty="0"/>
              <a:t>U mirnodopskim </a:t>
            </a:r>
            <a:r>
              <a:rPr lang="hr-HR" sz="2400" dirty="0" smtClean="0"/>
              <a:t>uvjetima potrebno je </a:t>
            </a:r>
            <a:r>
              <a:rPr lang="hr-HR" sz="2400" dirty="0"/>
              <a:t>upoznati </a:t>
            </a:r>
            <a:r>
              <a:rPr lang="hr-HR" sz="2400" dirty="0" smtClean="0"/>
              <a:t>stanovništvo (predavanjima, izložbama, terenskim obilascima) s usvajanjem </a:t>
            </a:r>
            <a:r>
              <a:rPr lang="hr-HR" sz="2400" dirty="0"/>
              <a:t>znanja i vještina stvaralaštva kroz </a:t>
            </a:r>
            <a:r>
              <a:rPr lang="hr-HR" sz="2400" dirty="0" smtClean="0"/>
              <a:t>povijest, ukazivati </a:t>
            </a:r>
            <a:r>
              <a:rPr lang="hr-HR" sz="2400" dirty="0"/>
              <a:t>na njihove </a:t>
            </a:r>
            <a:r>
              <a:rPr lang="hr-HR" sz="2400" dirty="0" smtClean="0"/>
              <a:t>vrijednosti </a:t>
            </a:r>
            <a:r>
              <a:rPr lang="hr-HR" sz="2400" dirty="0"/>
              <a:t>te </a:t>
            </a:r>
            <a:r>
              <a:rPr lang="hr-HR" sz="2400" u="sng" dirty="0" smtClean="0"/>
              <a:t>poticati </a:t>
            </a:r>
            <a:r>
              <a:rPr lang="hr-HR" sz="2400" u="sng" dirty="0"/>
              <a:t>čuvanje pokretne kulturne </a:t>
            </a:r>
            <a:r>
              <a:rPr lang="hr-HR" sz="2400" u="sng" dirty="0" smtClean="0"/>
              <a:t>baštine</a:t>
            </a:r>
          </a:p>
          <a:p>
            <a:endParaRPr lang="hr-HR" sz="2400" dirty="0" smtClean="0"/>
          </a:p>
          <a:p>
            <a:pPr algn="just"/>
            <a:r>
              <a:rPr lang="hr-HR" sz="2400" dirty="0" smtClean="0"/>
              <a:t>Trebalo bi </a:t>
            </a:r>
            <a:r>
              <a:rPr lang="hr-HR" sz="2400" u="sng" dirty="0" smtClean="0"/>
              <a:t>provesti usklađivanje </a:t>
            </a:r>
            <a:r>
              <a:rPr lang="hr-HR" sz="2400" u="sng" dirty="0"/>
              <a:t>svih zakonskih akata </a:t>
            </a:r>
            <a:r>
              <a:rPr lang="hr-HR" sz="2400" dirty="0"/>
              <a:t>povezanih s kriznim situacijama na svim razinama</a:t>
            </a:r>
            <a:r>
              <a:rPr lang="hr-HR" sz="2400" dirty="0" smtClean="0"/>
              <a:t>, </a:t>
            </a:r>
            <a:r>
              <a:rPr lang="hr-HR" sz="2400" dirty="0"/>
              <a:t>uz ravnopravno uključivanje </a:t>
            </a:r>
            <a:r>
              <a:rPr lang="hr-HR" sz="2400" dirty="0" smtClean="0"/>
              <a:t>konzervatorsko - restauratorske struke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3555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b="1" dirty="0">
                <a:solidFill>
                  <a:prstClr val="white"/>
                </a:solidFill>
              </a:rPr>
              <a:t>Zaključci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r-HR" sz="2400" dirty="0"/>
              <a:t>Sistematizacijom djelatnika konzervatorske struke i planovima rada u kriznim situacijama </a:t>
            </a:r>
            <a:r>
              <a:rPr lang="hr-HR" sz="2400" dirty="0" smtClean="0"/>
              <a:t>treba </a:t>
            </a:r>
            <a:r>
              <a:rPr lang="hr-HR" sz="2400" u="sng" dirty="0" smtClean="0"/>
              <a:t>osigurati </a:t>
            </a:r>
            <a:r>
              <a:rPr lang="hr-HR" sz="2400" u="sng" dirty="0"/>
              <a:t>dovoljan broj stručnjaka</a:t>
            </a:r>
            <a:r>
              <a:rPr lang="hr-HR" sz="2400" dirty="0"/>
              <a:t> konzervatora i restauratora, </a:t>
            </a:r>
            <a:r>
              <a:rPr lang="hr-HR" sz="2400" u="sng" dirty="0"/>
              <a:t>prostor i </a:t>
            </a:r>
            <a:r>
              <a:rPr lang="hr-HR" sz="2400" u="sng" dirty="0" smtClean="0"/>
              <a:t>materijalna </a:t>
            </a:r>
            <a:r>
              <a:rPr lang="hr-HR" sz="2400" u="sng" dirty="0"/>
              <a:t>sredstva za </a:t>
            </a:r>
            <a:r>
              <a:rPr lang="hr-HR" sz="2400" u="sng" dirty="0" smtClean="0"/>
              <a:t>rad</a:t>
            </a:r>
          </a:p>
          <a:p>
            <a:endParaRPr lang="hr-HR" sz="2400" dirty="0"/>
          </a:p>
          <a:p>
            <a:pPr algn="just"/>
            <a:r>
              <a:rPr lang="hr-HR" sz="2400" dirty="0" smtClean="0"/>
              <a:t>Potrebno je predvidjeti </a:t>
            </a:r>
            <a:r>
              <a:rPr lang="hr-HR" sz="2400" u="sng" dirty="0"/>
              <a:t>kontinuiranu suradnju </a:t>
            </a:r>
            <a:r>
              <a:rPr lang="hr-HR" sz="2400" dirty="0"/>
              <a:t>konzervatorskih </a:t>
            </a:r>
            <a:r>
              <a:rPr lang="hr-HR" sz="2400" dirty="0" smtClean="0"/>
              <a:t>odjela </a:t>
            </a:r>
            <a:r>
              <a:rPr lang="hr-HR" sz="2400" dirty="0"/>
              <a:t>te konzervatora-restauratora u okviru jedinstvenog sustava službe zaštite, što je tijekom Domovinskog rata imalo pozitivne učinke u spašavanju od  ratnih </a:t>
            </a:r>
            <a:r>
              <a:rPr lang="hr-HR" sz="2400" dirty="0" smtClean="0"/>
              <a:t>razaranja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07752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Kamensko, crkva BDM Sniježne i pavlinski samostan</a:t>
            </a:r>
            <a:endParaRPr lang="hr-HR" sz="3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62572"/>
            <a:ext cx="4392955" cy="319695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420888"/>
            <a:ext cx="4159306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22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/>
              <a:t>Karlovac, crkva Presvetog Trojstva i franjevački samostan</a:t>
            </a:r>
            <a:endParaRPr lang="hr-HR" sz="3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10" y="1884175"/>
            <a:ext cx="2952328" cy="393643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276872"/>
            <a:ext cx="4835631" cy="32398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7298" y="6093296"/>
            <a:ext cx="2262735" cy="43088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hr-HR" sz="2200" i="1" dirty="0" smtClean="0"/>
              <a:t>Glavni oltar, 1996.</a:t>
            </a:r>
            <a:endParaRPr lang="hr-HR" sz="22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889134" y="5805264"/>
            <a:ext cx="3049233" cy="43088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hr-HR" sz="2200" i="1" dirty="0" smtClean="0"/>
              <a:t>Franjevačka zbirka, 2009.</a:t>
            </a:r>
            <a:endParaRPr lang="hr-HR" sz="2200" i="1" dirty="0"/>
          </a:p>
        </p:txBody>
      </p:sp>
    </p:spTree>
    <p:extLst>
      <p:ext uri="{BB962C8B-B14F-4D97-AF65-F5344CB8AC3E}">
        <p14:creationId xmlns:p14="http://schemas.microsoft.com/office/powerpoint/2010/main" val="20551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77402"/>
            <a:ext cx="8229600" cy="1070992"/>
          </a:xfrm>
        </p:spPr>
        <p:txBody>
          <a:bodyPr/>
          <a:lstStyle/>
          <a:p>
            <a:r>
              <a:rPr lang="hr-HR" dirty="0" smtClean="0"/>
              <a:t>Hvala na pažnji!</a:t>
            </a:r>
            <a:endParaRPr lang="hr-H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084" y="1268760"/>
            <a:ext cx="3227832" cy="45171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46597" y="6168039"/>
            <a:ext cx="5050806" cy="43088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hr-HR" sz="2200" i="1" dirty="0" smtClean="0"/>
              <a:t>Barbara Roberts u obilasku terena, 1992. </a:t>
            </a:r>
            <a:endParaRPr lang="hr-HR" sz="2200" i="1" dirty="0"/>
          </a:p>
        </p:txBody>
      </p:sp>
    </p:spTree>
    <p:extLst>
      <p:ext uri="{BB962C8B-B14F-4D97-AF65-F5344CB8AC3E}">
        <p14:creationId xmlns:p14="http://schemas.microsoft.com/office/powerpoint/2010/main" val="373941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200" b="1" dirty="0" smtClean="0"/>
              <a:t>a) </a:t>
            </a:r>
            <a:r>
              <a:rPr lang="hr-HR" sz="3200" b="1" dirty="0"/>
              <a:t>Obilježavanje kulturnih dobara oznakama „Haške konvencije“</a:t>
            </a:r>
            <a:endParaRPr lang="hr-HR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13528"/>
            <a:ext cx="2507130" cy="374441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2"/>
          <a:stretch/>
        </p:blipFill>
        <p:spPr>
          <a:xfrm>
            <a:off x="6012160" y="2604394"/>
            <a:ext cx="2542661" cy="37444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5948700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 smtClean="0"/>
              <a:t>Kamensko, </a:t>
            </a:r>
            <a:r>
              <a:rPr lang="hr-HR" sz="2000" i="1" dirty="0"/>
              <a:t>b</a:t>
            </a:r>
            <a:r>
              <a:rPr lang="hr-HR" sz="2000" i="1" dirty="0" smtClean="0"/>
              <a:t>ifora crkve BDM Snježne – 1991.</a:t>
            </a:r>
            <a:endParaRPr lang="hr-HR" sz="20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175044" y="1913473"/>
            <a:ext cx="4717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 smtClean="0"/>
              <a:t>Karlovac, Parohijska crkva sv. Nikole – 1991.</a:t>
            </a:r>
            <a:endParaRPr lang="hr-HR" sz="2000" i="1" dirty="0"/>
          </a:p>
        </p:txBody>
      </p:sp>
    </p:spTree>
    <p:extLst>
      <p:ext uri="{BB962C8B-B14F-4D97-AF65-F5344CB8AC3E}">
        <p14:creationId xmlns:p14="http://schemas.microsoft.com/office/powerpoint/2010/main" val="199953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/>
              <a:t>b) </a:t>
            </a:r>
            <a:r>
              <a:rPr lang="hr-HR" sz="3200" b="1" dirty="0"/>
              <a:t>Tehnička zaštita spomeničke plastike i  arhitektonike oltara  „in situ“</a:t>
            </a:r>
            <a:endParaRPr lang="hr-HR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628801"/>
            <a:ext cx="2880320" cy="4246808"/>
          </a:xfrm>
        </p:spPr>
      </p:pic>
      <p:sp>
        <p:nvSpPr>
          <p:cNvPr id="5" name="TextBox 4"/>
          <p:cNvSpPr txBox="1"/>
          <p:nvPr/>
        </p:nvSpPr>
        <p:spPr>
          <a:xfrm>
            <a:off x="1187624" y="6093296"/>
            <a:ext cx="7215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000" i="1" dirty="0" smtClean="0"/>
              <a:t>Tehnička </a:t>
            </a:r>
            <a:r>
              <a:rPr lang="hr-HR" sz="2000" i="1" dirty="0"/>
              <a:t>zaštita oltara </a:t>
            </a:r>
            <a:r>
              <a:rPr lang="hr-HR" sz="2000" i="1" dirty="0" smtClean="0"/>
              <a:t>ljubljanskog </a:t>
            </a:r>
            <a:r>
              <a:rPr lang="hr-HR" sz="2000" i="1" dirty="0"/>
              <a:t>majstora Michaela Cusse </a:t>
            </a:r>
            <a:r>
              <a:rPr lang="hr-HR" sz="2000" i="1" dirty="0" smtClean="0"/>
              <a:t>– 1991.</a:t>
            </a:r>
            <a:endParaRPr lang="hr-HR" sz="2000" i="1" dirty="0"/>
          </a:p>
        </p:txBody>
      </p:sp>
    </p:spTree>
    <p:extLst>
      <p:ext uri="{BB962C8B-B14F-4D97-AF65-F5344CB8AC3E}">
        <p14:creationId xmlns:p14="http://schemas.microsoft.com/office/powerpoint/2010/main" val="365453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/>
              <a:t>c) Evakuacija pokretnih kulturnih dobara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r-HR" sz="2400" dirty="0"/>
              <a:t>određivanje prioriteta pokretne baštine prema  stupnju zaštite s procjenom ugroženosti </a:t>
            </a:r>
            <a:r>
              <a:rPr lang="hr-HR" sz="2400" dirty="0" smtClean="0"/>
              <a:t>područja</a:t>
            </a:r>
          </a:p>
          <a:p>
            <a:endParaRPr lang="hr-HR" sz="2400" dirty="0" smtClean="0"/>
          </a:p>
          <a:p>
            <a:pPr algn="just"/>
            <a:r>
              <a:rPr lang="hr-HR" sz="2400" dirty="0" smtClean="0"/>
              <a:t>koordinacija </a:t>
            </a:r>
            <a:r>
              <a:rPr lang="hr-HR" sz="2400" dirty="0"/>
              <a:t>s imaocima kulturnog dobra i povjerenicima za zaštitu spomenika </a:t>
            </a:r>
            <a:r>
              <a:rPr lang="hr-HR" sz="2400" dirty="0" smtClean="0"/>
              <a:t>kulture</a:t>
            </a:r>
          </a:p>
          <a:p>
            <a:endParaRPr lang="hr-HR" sz="2400" dirty="0" smtClean="0"/>
          </a:p>
          <a:p>
            <a:pPr algn="just"/>
            <a:r>
              <a:rPr lang="hr-HR" sz="2400" dirty="0" smtClean="0"/>
              <a:t>suradnja sa: </a:t>
            </a:r>
          </a:p>
          <a:p>
            <a:pPr lvl="1" algn="just"/>
            <a:r>
              <a:rPr lang="hr-HR" sz="2000" dirty="0"/>
              <a:t>srodnim institucijama na </a:t>
            </a:r>
            <a:r>
              <a:rPr lang="hr-HR" sz="2000" dirty="0" smtClean="0"/>
              <a:t>terenu</a:t>
            </a:r>
          </a:p>
          <a:p>
            <a:pPr lvl="1" algn="just"/>
            <a:r>
              <a:rPr lang="hr-HR" sz="2000" dirty="0"/>
              <a:t>vjerskim zajednicama svih </a:t>
            </a:r>
            <a:r>
              <a:rPr lang="hr-HR" sz="2000" dirty="0" smtClean="0"/>
              <a:t>konfesija</a:t>
            </a:r>
          </a:p>
          <a:p>
            <a:pPr lvl="1" algn="just"/>
            <a:r>
              <a:rPr lang="hr-HR" sz="2000" dirty="0"/>
              <a:t>društveno-političkim organizacijama, teritorijalnom obranom, policijom, vojskom,  organizacijama civilnog društva</a:t>
            </a:r>
          </a:p>
        </p:txBody>
      </p:sp>
    </p:spTree>
    <p:extLst>
      <p:ext uri="{BB962C8B-B14F-4D97-AF65-F5344CB8AC3E}">
        <p14:creationId xmlns:p14="http://schemas.microsoft.com/office/powerpoint/2010/main" val="323214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1" dirty="0" smtClean="0"/>
              <a:t>Kamensko, crkva BDM Snježne – 1992.</a:t>
            </a:r>
            <a:endParaRPr lang="hr-HR" sz="3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783"/>
            <a:ext cx="3240360" cy="483949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336" y="1556792"/>
            <a:ext cx="3184193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49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1" dirty="0">
                <a:solidFill>
                  <a:prstClr val="white"/>
                </a:solidFill>
              </a:rPr>
              <a:t>Kamensko, crkva BDM Snježne – </a:t>
            </a:r>
            <a:r>
              <a:rPr lang="hr-HR" sz="3200" b="1" dirty="0" smtClean="0">
                <a:solidFill>
                  <a:prstClr val="white"/>
                </a:solidFill>
              </a:rPr>
              <a:t>1993.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" r="4170"/>
          <a:stretch/>
        </p:blipFill>
        <p:spPr>
          <a:xfrm>
            <a:off x="1194416" y="1632857"/>
            <a:ext cx="6473481" cy="4493306"/>
          </a:xfrm>
        </p:spPr>
      </p:pic>
    </p:spTree>
    <p:extLst>
      <p:ext uri="{BB962C8B-B14F-4D97-AF65-F5344CB8AC3E}">
        <p14:creationId xmlns:p14="http://schemas.microsoft.com/office/powerpoint/2010/main" val="60842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/>
              <a:t>Karlovac, SPC Sv. Nikole – 1993.</a:t>
            </a:r>
            <a:endParaRPr lang="hr-HR" sz="3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" r="626"/>
          <a:stretch/>
        </p:blipFill>
        <p:spPr>
          <a:xfrm>
            <a:off x="611560" y="1340767"/>
            <a:ext cx="3607080" cy="534019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172200"/>
            <a:ext cx="3744416" cy="25087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1"/>
          <a:stretch/>
        </p:blipFill>
        <p:spPr>
          <a:xfrm>
            <a:off x="4660523" y="1403866"/>
            <a:ext cx="3711386" cy="257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8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/>
              <a:t>Karlovac, zgrada eparhije – 1993.</a:t>
            </a:r>
            <a:endParaRPr lang="hr-HR" sz="3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00808"/>
            <a:ext cx="3168352" cy="455059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00808"/>
            <a:ext cx="3240360" cy="460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89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448</Words>
  <Application>Microsoft Office PowerPoint</Application>
  <PresentationFormat>On-screen Show (4:3)</PresentationFormat>
  <Paragraphs>60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ISKUSTVA EVAKUACIJE:</vt:lpstr>
      <vt:lpstr>Koordinacija sa jedinstvenom  službom  zaštite i terenska iskustva  prilikom  izvršavanja postavljenih zadataka u kriznim situacijama</vt:lpstr>
      <vt:lpstr>a) Obilježavanje kulturnih dobara oznakama „Haške konvencije“</vt:lpstr>
      <vt:lpstr>b) Tehnička zaštita spomeničke plastike i  arhitektonike oltara  „in situ“</vt:lpstr>
      <vt:lpstr>c) Evakuacija pokretnih kulturnih dobara</vt:lpstr>
      <vt:lpstr>Kamensko, crkva BDM Snježne – 1992.</vt:lpstr>
      <vt:lpstr>Kamensko, crkva BDM Snježne – 1993.</vt:lpstr>
      <vt:lpstr>Karlovac, SPC Sv. Nikole – 1993.</vt:lpstr>
      <vt:lpstr>Karlovac, zgrada eparhije – 1993.</vt:lpstr>
      <vt:lpstr> Karlovac, zgrada eparhije – 1993. </vt:lpstr>
      <vt:lpstr>Vukmanić, UMPROFOR – 1993. </vt:lpstr>
      <vt:lpstr>e) Sanacija pokretnog kulturnog dobra  konzervatorsko - restauratorskim zahvatima prije povrata na lokaciju poslije evakuacije</vt:lpstr>
      <vt:lpstr>Karlovac, Dubovac</vt:lpstr>
      <vt:lpstr>Karlovac, Dubovac</vt:lpstr>
      <vt:lpstr>Vukmanić, crkva sv. Antuna Padovanskog</vt:lpstr>
      <vt:lpstr>Vukmanić, crkva sv. Antuna Padovanskog</vt:lpstr>
      <vt:lpstr>Logorište, crkva sv. Doroteje</vt:lpstr>
      <vt:lpstr>Logorište, crkva sv. Doroteje</vt:lpstr>
      <vt:lpstr>Kamensko, crkva BDM Snježne</vt:lpstr>
      <vt:lpstr>Kamensko, crkva BDM Snježne</vt:lpstr>
      <vt:lpstr>Zaključci</vt:lpstr>
      <vt:lpstr>Zaključci</vt:lpstr>
      <vt:lpstr>Kamensko, crkva BDM Sniježne i pavlinski samostan</vt:lpstr>
      <vt:lpstr>Karlovac, crkva Presvetog Trojstva i franjevački samostan</vt:lpstr>
      <vt:lpstr>Hvala na pažnji!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ISKUSTVA EVAKUACIJE:</dc:title>
  <dc:creator>Marinka</dc:creator>
  <cp:lastModifiedBy>Marinka</cp:lastModifiedBy>
  <cp:revision>18</cp:revision>
  <dcterms:created xsi:type="dcterms:W3CDTF">2013-10-07T12:15:16Z</dcterms:created>
  <dcterms:modified xsi:type="dcterms:W3CDTF">2013-10-07T19:08:34Z</dcterms:modified>
</cp:coreProperties>
</file>